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8" r:id="rId3"/>
    <p:sldId id="257" r:id="rId4"/>
  </p:sldIdLst>
  <p:sldSz cx="77724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790" y="86"/>
      </p:cViewPr>
      <p:guideLst>
        <p:guide orient="horz" pos="4320"/>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4F1741-6AA1-4199-821B-C4D55F93EA96}" type="datetimeFigureOut">
              <a:rPr lang="en-US" smtClean="0"/>
              <a:t>8/28/2018</a:t>
            </a:fld>
            <a:endParaRPr lang="en-US"/>
          </a:p>
        </p:txBody>
      </p:sp>
      <p:sp>
        <p:nvSpPr>
          <p:cNvPr id="4" name="Slide Image Placeholder 3"/>
          <p:cNvSpPr>
            <a:spLocks noGrp="1" noRot="1" noChangeAspect="1"/>
          </p:cNvSpPr>
          <p:nvPr>
            <p:ph type="sldImg" idx="2"/>
          </p:nvPr>
        </p:nvSpPr>
        <p:spPr>
          <a:xfrm>
            <a:off x="2457450" y="685800"/>
            <a:ext cx="19431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E9CF3-B25D-4F6E-A895-EA82557EA495}" type="slidenum">
              <a:rPr lang="en-US" smtClean="0"/>
              <a:t>‹#›</a:t>
            </a:fld>
            <a:endParaRPr lang="en-US"/>
          </a:p>
        </p:txBody>
      </p:sp>
    </p:spTree>
    <p:extLst>
      <p:ext uri="{BB962C8B-B14F-4D97-AF65-F5344CB8AC3E}">
        <p14:creationId xmlns:p14="http://schemas.microsoft.com/office/powerpoint/2010/main" val="3107194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E9CF3-B25D-4F6E-A895-EA82557EA495}" type="slidenum">
              <a:rPr lang="en-US" smtClean="0"/>
              <a:t>3</a:t>
            </a:fld>
            <a:endParaRPr lang="en-US"/>
          </a:p>
        </p:txBody>
      </p:sp>
    </p:spTree>
    <p:extLst>
      <p:ext uri="{BB962C8B-B14F-4D97-AF65-F5344CB8AC3E}">
        <p14:creationId xmlns:p14="http://schemas.microsoft.com/office/powerpoint/2010/main" val="1029254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4260851"/>
            <a:ext cx="6606540" cy="29400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7772400"/>
            <a:ext cx="5440680" cy="35052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795943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427841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1098550"/>
            <a:ext cx="1485662" cy="23406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1098550"/>
            <a:ext cx="4330144" cy="23406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2198468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2745443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8813801"/>
            <a:ext cx="6606540" cy="27241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5813427"/>
            <a:ext cx="6606540" cy="30003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F85C9B-1551-403D-B1E4-242205ACB3E0}"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71966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6400801"/>
            <a:ext cx="2907903" cy="18103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6400801"/>
            <a:ext cx="2907904" cy="18103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F85C9B-1551-403D-B1E4-242205ACB3E0}"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32467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549276"/>
            <a:ext cx="6995160" cy="228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3070226"/>
            <a:ext cx="3434160" cy="12795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4349750"/>
            <a:ext cx="3434160" cy="79025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3070226"/>
            <a:ext cx="3435509" cy="12795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4349750"/>
            <a:ext cx="3435509" cy="79025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F85C9B-1551-403D-B1E4-242205ACB3E0}" type="datetimeFigureOut">
              <a:rPr lang="en-US" smtClean="0"/>
              <a:t>8/28/2018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1581847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F85C9B-1551-403D-B1E4-242205ACB3E0}" type="datetimeFigureOut">
              <a:rPr lang="en-US" smtClean="0"/>
              <a:t>8/28/2018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142234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85C9B-1551-403D-B1E4-242205ACB3E0}" type="datetimeFigureOut">
              <a:rPr lang="en-US" smtClean="0"/>
              <a:t>8/28/2018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771401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546100"/>
            <a:ext cx="2557066" cy="23241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546101"/>
            <a:ext cx="4344988" cy="117062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870201"/>
            <a:ext cx="2557066" cy="93821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F85C9B-1551-403D-B1E4-242205ACB3E0}"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129444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9601200"/>
            <a:ext cx="4663440" cy="113347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1225550"/>
            <a:ext cx="466344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523445" y="10734676"/>
            <a:ext cx="4663440" cy="16097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F85C9B-1551-403D-B1E4-242205ACB3E0}"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187285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152400"/>
            <a:ext cx="6995160" cy="1524000"/>
          </a:xfrm>
          <a:prstGeom prst="rect">
            <a:avLst/>
          </a:prstGeom>
        </p:spPr>
        <p:txBody>
          <a:bodyPr vert="horz" lIns="91440" tIns="45720" rIns="91440" bIns="45720" rtlCol="0" anchor="t" anchorCtr="0">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1828800"/>
            <a:ext cx="6995160" cy="10423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88620" y="12712701"/>
            <a:ext cx="181356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FDF85C9B-1551-403D-B1E4-242205ACB3E0}" type="datetimeFigureOut">
              <a:rPr lang="en-US" smtClean="0"/>
              <a:t>8/28/2018</a:t>
            </a:fld>
            <a:endParaRPr lang="en-US"/>
          </a:p>
        </p:txBody>
      </p:sp>
      <p:sp>
        <p:nvSpPr>
          <p:cNvPr id="5" name="Footer Placeholder 4"/>
          <p:cNvSpPr>
            <a:spLocks noGrp="1"/>
          </p:cNvSpPr>
          <p:nvPr>
            <p:ph type="ftr" sz="quarter" idx="3"/>
          </p:nvPr>
        </p:nvSpPr>
        <p:spPr>
          <a:xfrm>
            <a:off x="2655570" y="12712701"/>
            <a:ext cx="246126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570220" y="12712701"/>
            <a:ext cx="181356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BF09CB70-2146-45E4-BED6-0AA6F6C7592B}" type="slidenum">
              <a:rPr lang="en-US" smtClean="0"/>
              <a:t>‹#›</a:t>
            </a:fld>
            <a:endParaRPr lang="en-US"/>
          </a:p>
        </p:txBody>
      </p:sp>
    </p:spTree>
    <p:extLst>
      <p:ext uri="{BB962C8B-B14F-4D97-AF65-F5344CB8AC3E}">
        <p14:creationId xmlns:p14="http://schemas.microsoft.com/office/powerpoint/2010/main" val="758813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519545"/>
            <a:ext cx="7315200" cy="1004455"/>
          </a:xfrm>
          <a:prstGeom prst="rect">
            <a:avLst/>
          </a:prstGeom>
        </p:spPr>
        <p:txBody>
          <a:bodyPr vert="horz" lIns="91440" tIns="45720" rIns="91440" bIns="45720" rtlCol="0" anchor="t"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Case Study: End-of-Life Performance</a:t>
            </a:r>
          </a:p>
          <a:p>
            <a:pPr algn="l"/>
            <a:r>
              <a:rPr lang="en-US" sz="2200" dirty="0" smtClean="0"/>
              <a:t>Bridge Introduction</a:t>
            </a:r>
            <a:endParaRPr lang="en-US" sz="2200" dirty="0"/>
          </a:p>
        </p:txBody>
      </p:sp>
      <p:sp>
        <p:nvSpPr>
          <p:cNvPr id="3" name="TextBox 2"/>
          <p:cNvSpPr txBox="1"/>
          <p:nvPr/>
        </p:nvSpPr>
        <p:spPr>
          <a:xfrm>
            <a:off x="228600" y="1447800"/>
            <a:ext cx="5334000" cy="3108543"/>
          </a:xfrm>
          <a:prstGeom prst="rect">
            <a:avLst/>
          </a:prstGeom>
          <a:noFill/>
        </p:spPr>
        <p:txBody>
          <a:bodyPr wrap="square" rtlCol="0">
            <a:spAutoFit/>
          </a:bodyPr>
          <a:lstStyle/>
          <a:p>
            <a:pPr algn="just"/>
            <a:r>
              <a:rPr lang="en-US" sz="1600" dirty="0" smtClean="0"/>
              <a:t>Motivation</a:t>
            </a:r>
          </a:p>
          <a:p>
            <a:pPr algn="just"/>
            <a:r>
              <a:rPr lang="en-US" sz="1200" dirty="0" smtClean="0"/>
              <a:t>The bridge presented in this case study was constructed </a:t>
            </a:r>
            <a:r>
              <a:rPr lang="en-US" sz="1200" dirty="0"/>
              <a:t>in </a:t>
            </a:r>
            <a:r>
              <a:rPr lang="en-US" sz="1200" dirty="0" smtClean="0"/>
              <a:t>1939 and rehabilitated in 1970. The steel girders and floor beams exhibited extensive corrosion and was posted for </a:t>
            </a:r>
            <a:r>
              <a:rPr lang="en-US" sz="1200" dirty="0"/>
              <a:t>three (3) </a:t>
            </a:r>
            <a:r>
              <a:rPr lang="en-US" sz="1200" dirty="0" smtClean="0"/>
              <a:t>tons. Given </a:t>
            </a:r>
            <a:r>
              <a:rPr lang="en-US" sz="1200" dirty="0"/>
              <a:t>its condition it </a:t>
            </a:r>
            <a:r>
              <a:rPr lang="en-US" sz="1200" dirty="0" smtClean="0"/>
              <a:t>was slated </a:t>
            </a:r>
            <a:r>
              <a:rPr lang="en-US" sz="1200" dirty="0"/>
              <a:t>for </a:t>
            </a:r>
            <a:r>
              <a:rPr lang="en-US" sz="1200" dirty="0" smtClean="0"/>
              <a:t>replacement, but that replacement could take up to a decade before completion. The owner was therefore presented with the challenge of maintaining the continued safe operation of the bridge while minimizing the required investment in  rehabilitation measures. Furthermore, the owner wished to investigate the possibility of removing the load posting. </a:t>
            </a:r>
          </a:p>
          <a:p>
            <a:pPr algn="just"/>
            <a:r>
              <a:rPr lang="en-US" sz="1200" dirty="0" smtClean="0"/>
              <a:t>With these objectives, the bridge owner elected to have a monitoring system installed and the bridge evaluated using a diagnostic load test and refined FE modeling.</a:t>
            </a:r>
          </a:p>
          <a:p>
            <a:pPr algn="just"/>
            <a:r>
              <a:rPr lang="en-US" sz="1200" dirty="0" smtClean="0"/>
              <a:t>The goal of these evaluations was to determine the ability of the structure in its current state to safely carry loads, and what interventions might be undertaken if necessary to ensure safe operation of the structure for it’s remaining service life.</a:t>
            </a:r>
          </a:p>
          <a:p>
            <a:pPr algn="just"/>
            <a:endParaRPr lang="en-US" sz="12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5785" t="56570" r="33020" b="6020"/>
          <a:stretch/>
        </p:blipFill>
        <p:spPr>
          <a:xfrm>
            <a:off x="5715000" y="3212996"/>
            <a:ext cx="1828800" cy="1282804"/>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9823" t="56302" r="4453" b="9573"/>
          <a:stretch/>
        </p:blipFill>
        <p:spPr>
          <a:xfrm>
            <a:off x="5715000" y="1752601"/>
            <a:ext cx="1828800" cy="1418993"/>
          </a:xfrm>
          <a:prstGeom prst="rect">
            <a:avLst/>
          </a:prstGeom>
        </p:spPr>
      </p:pic>
      <p:sp>
        <p:nvSpPr>
          <p:cNvPr id="9" name="TextBox 8"/>
          <p:cNvSpPr txBox="1"/>
          <p:nvPr/>
        </p:nvSpPr>
        <p:spPr>
          <a:xfrm>
            <a:off x="228600" y="4495800"/>
            <a:ext cx="7315200" cy="7971413"/>
          </a:xfrm>
          <a:prstGeom prst="rect">
            <a:avLst/>
          </a:prstGeom>
          <a:noFill/>
        </p:spPr>
        <p:txBody>
          <a:bodyPr wrap="square" rtlCol="0">
            <a:spAutoFit/>
          </a:bodyPr>
          <a:lstStyle/>
          <a:p>
            <a:pPr algn="just"/>
            <a:r>
              <a:rPr lang="en-US" sz="1600" dirty="0" smtClean="0"/>
              <a:t>Description</a:t>
            </a:r>
          </a:p>
          <a:p>
            <a:pPr algn="just"/>
            <a:r>
              <a:rPr lang="en-US" sz="1200" dirty="0"/>
              <a:t>The structure consists of 57 spans with a 98 foot double leaf bascule span over the navigable </a:t>
            </a:r>
            <a:r>
              <a:rPr lang="en-US" sz="1200" dirty="0" smtClean="0"/>
              <a:t>channel. For 16 of the spans, the structure is comprised of two </a:t>
            </a:r>
            <a:r>
              <a:rPr lang="en-US" sz="1200" dirty="0" err="1" smtClean="0"/>
              <a:t>haunched</a:t>
            </a:r>
            <a:r>
              <a:rPr lang="en-US" sz="1200" dirty="0" smtClean="0"/>
              <a:t> steel plate girders which serve as the major load path of each span, while floor beams as well as tertiary members carry the load presented by the cast-in-place deck to the main girders. Another 40 spans are supported by reinforced concrete t-beams.</a:t>
            </a:r>
            <a:endParaRPr lang="en-US" sz="1200" dirty="0"/>
          </a:p>
          <a:p>
            <a:pPr algn="just"/>
            <a:endParaRPr lang="en-US" sz="1200" dirty="0" smtClean="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smtClean="0"/>
          </a:p>
          <a:p>
            <a:pPr algn="just"/>
            <a:endParaRPr lang="en-US" sz="1200" dirty="0"/>
          </a:p>
          <a:p>
            <a:pPr algn="just"/>
            <a:r>
              <a:rPr lang="en-US" sz="1600" dirty="0" smtClean="0"/>
              <a:t>Condition</a:t>
            </a:r>
          </a:p>
          <a:p>
            <a:pPr algn="just"/>
            <a:r>
              <a:rPr lang="en-US" sz="1200" dirty="0" smtClean="0"/>
              <a:t>Inspection of the structure revealed extensive corrosion of many of the </a:t>
            </a:r>
            <a:r>
              <a:rPr lang="en-US" sz="1200" dirty="0"/>
              <a:t>steel </a:t>
            </a:r>
            <a:r>
              <a:rPr lang="en-US" sz="1200" dirty="0" smtClean="0"/>
              <a:t>members and spalling of the </a:t>
            </a:r>
            <a:r>
              <a:rPr lang="en-US" sz="1200" dirty="0"/>
              <a:t>concrete </a:t>
            </a:r>
            <a:r>
              <a:rPr lang="en-US" sz="1200" dirty="0" smtClean="0"/>
              <a:t>tee-beams leaving rusted </a:t>
            </a:r>
            <a:r>
              <a:rPr lang="en-US" sz="1200" dirty="0"/>
              <a:t>re-bars </a:t>
            </a:r>
            <a:r>
              <a:rPr lang="en-US" sz="1200" dirty="0" smtClean="0"/>
              <a:t>exposed. There was severe section loss of the floor beam bottom flanges and in several locations the corrosion had left large holes in the steel web plates.</a:t>
            </a:r>
            <a:endParaRPr lang="en-US" sz="1200" dirty="0"/>
          </a:p>
          <a:p>
            <a:pPr fontAlgn="base"/>
            <a:r>
              <a:rPr lang="en-US" sz="1200" dirty="0" smtClean="0"/>
              <a:t>The bridge was listed as </a:t>
            </a:r>
            <a:r>
              <a:rPr lang="en-US" sz="1200" dirty="0"/>
              <a:t>structurally </a:t>
            </a:r>
            <a:r>
              <a:rPr lang="en-US" sz="1200" dirty="0" smtClean="0"/>
              <a:t>deficient and </a:t>
            </a:r>
            <a:r>
              <a:rPr lang="en-US" sz="1200" dirty="0"/>
              <a:t>functionally </a:t>
            </a:r>
            <a:r>
              <a:rPr lang="en-US" sz="1200" dirty="0" smtClean="0"/>
              <a:t>obsolete.</a:t>
            </a:r>
          </a:p>
          <a:p>
            <a:pPr fontAlgn="base"/>
            <a:endParaRPr lang="en-US" sz="1200" dirty="0"/>
          </a:p>
          <a:p>
            <a:pPr fontAlgn="base"/>
            <a:endParaRPr lang="en-US" sz="1200" dirty="0" smtClean="0"/>
          </a:p>
          <a:p>
            <a:pPr fontAlgn="base"/>
            <a:endParaRPr lang="en-US" sz="1200" dirty="0"/>
          </a:p>
          <a:p>
            <a:pPr fontAlgn="base"/>
            <a:endParaRPr lang="en-US" sz="1200" dirty="0" smtClean="0"/>
          </a:p>
          <a:p>
            <a:pPr fontAlgn="base"/>
            <a:endParaRPr lang="en-US" sz="1200" dirty="0"/>
          </a:p>
          <a:p>
            <a:pPr fontAlgn="base"/>
            <a:endParaRPr lang="en-US" sz="1200" dirty="0" smtClean="0"/>
          </a:p>
          <a:p>
            <a:pPr fontAlgn="base"/>
            <a:endParaRPr lang="en-US" sz="1200" dirty="0"/>
          </a:p>
          <a:p>
            <a:pPr fontAlgn="base"/>
            <a:endParaRPr lang="en-US" sz="1200" dirty="0" smtClean="0"/>
          </a:p>
          <a:p>
            <a:pPr fontAlgn="base"/>
            <a:endParaRPr lang="en-US" sz="1200" dirty="0"/>
          </a:p>
          <a:p>
            <a:pPr fontAlgn="base"/>
            <a:endParaRPr lang="en-US" sz="1200" dirty="0" smtClean="0"/>
          </a:p>
          <a:p>
            <a:pPr fontAlgn="base"/>
            <a:endParaRPr lang="en-US" sz="1200" dirty="0"/>
          </a:p>
          <a:p>
            <a:pPr fontAlgn="base"/>
            <a:endParaRPr lang="en-US" sz="1200" dirty="0" smtClean="0"/>
          </a:p>
          <a:p>
            <a:pPr fontAlgn="base"/>
            <a:endParaRPr lang="en-US" sz="1200" dirty="0"/>
          </a:p>
          <a:p>
            <a:pPr fontAlgn="base"/>
            <a:endParaRPr lang="en-US" sz="1200" dirty="0" smtClean="0"/>
          </a:p>
          <a:p>
            <a:pPr fontAlgn="base"/>
            <a:endParaRPr lang="en-US" sz="1200" dirty="0"/>
          </a:p>
          <a:p>
            <a:pPr fontAlgn="base"/>
            <a:r>
              <a:rPr lang="en-US" sz="1200" dirty="0" smtClean="0"/>
              <a:t>Structural identification was necessary to determine the impact of the observed deterioration on the bridge’s load carrying capacity. </a:t>
            </a:r>
            <a:endParaRPr lang="en-US" sz="1200" dirty="0"/>
          </a:p>
          <a:p>
            <a:pPr algn="just"/>
            <a:endParaRPr lang="en-US" sz="1200" dirty="0" smtClean="0"/>
          </a:p>
        </p:txBody>
      </p:sp>
      <p:grpSp>
        <p:nvGrpSpPr>
          <p:cNvPr id="12" name="Group 11"/>
          <p:cNvGrpSpPr/>
          <p:nvPr/>
        </p:nvGrpSpPr>
        <p:grpSpPr>
          <a:xfrm>
            <a:off x="707038" y="5638800"/>
            <a:ext cx="6358325" cy="2286000"/>
            <a:chOff x="575875" y="6008806"/>
            <a:chExt cx="6358325" cy="228600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75" y="6008806"/>
              <a:ext cx="3014942" cy="2286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340" y="6008806"/>
              <a:ext cx="3275860" cy="2286000"/>
            </a:xfrm>
            <a:prstGeom prst="rect">
              <a:avLst/>
            </a:prstGeom>
          </p:spPr>
        </p:pic>
      </p:grpSp>
      <p:grpSp>
        <p:nvGrpSpPr>
          <p:cNvPr id="15" name="Group 14"/>
          <p:cNvGrpSpPr/>
          <p:nvPr/>
        </p:nvGrpSpPr>
        <p:grpSpPr>
          <a:xfrm>
            <a:off x="175172" y="9208232"/>
            <a:ext cx="7422057" cy="2374168"/>
            <a:chOff x="197943" y="8991600"/>
            <a:chExt cx="7422057" cy="2374168"/>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43" y="8991600"/>
              <a:ext cx="3657600" cy="2374168"/>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2400" y="9107655"/>
              <a:ext cx="3657600" cy="2142059"/>
            </a:xfrm>
            <a:prstGeom prst="rect">
              <a:avLst/>
            </a:prstGeom>
          </p:spPr>
        </p:pic>
      </p:grpSp>
    </p:spTree>
    <p:extLst>
      <p:ext uri="{BB962C8B-B14F-4D97-AF65-F5344CB8AC3E}">
        <p14:creationId xmlns:p14="http://schemas.microsoft.com/office/powerpoint/2010/main" val="26061302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519545"/>
            <a:ext cx="7315200" cy="1004455"/>
          </a:xfrm>
          <a:prstGeom prst="rect">
            <a:avLst/>
          </a:prstGeom>
        </p:spPr>
        <p:txBody>
          <a:bodyP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z="3200" dirty="0"/>
              <a:t>Case Study: </a:t>
            </a:r>
            <a:r>
              <a:rPr lang="en-US" sz="3200" dirty="0"/>
              <a:t>End-of-Life Performance</a:t>
            </a:r>
            <a:r>
              <a:rPr lang="en-US" dirty="0" smtClean="0"/>
              <a:t/>
            </a:r>
            <a:br>
              <a:rPr lang="en-US" dirty="0" smtClean="0"/>
            </a:br>
            <a:r>
              <a:rPr lang="en-US" sz="2200" dirty="0" smtClean="0"/>
              <a:t>Technology Implementation </a:t>
            </a:r>
            <a:endParaRPr lang="en-US" sz="2200" dirty="0"/>
          </a:p>
        </p:txBody>
      </p:sp>
      <p:sp>
        <p:nvSpPr>
          <p:cNvPr id="3" name="Content Placeholder 2"/>
          <p:cNvSpPr txBox="1">
            <a:spLocks/>
          </p:cNvSpPr>
          <p:nvPr/>
        </p:nvSpPr>
        <p:spPr>
          <a:xfrm>
            <a:off x="228600" y="1447800"/>
            <a:ext cx="7315200" cy="2209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600" dirty="0" smtClean="0"/>
              <a:t>Description </a:t>
            </a:r>
          </a:p>
          <a:p>
            <a:pPr marL="0" indent="0" algn="just">
              <a:buNone/>
            </a:pPr>
            <a:r>
              <a:rPr lang="en-US" sz="1200" dirty="0"/>
              <a:t>The </a:t>
            </a:r>
            <a:r>
              <a:rPr lang="en-US" sz="1200" dirty="0" smtClean="0"/>
              <a:t>bridge was evaluated with static load testing. Diagnostic </a:t>
            </a:r>
            <a:r>
              <a:rPr lang="en-US" sz="1200" dirty="0"/>
              <a:t>level </a:t>
            </a:r>
            <a:r>
              <a:rPr lang="en-US" sz="1200" dirty="0" smtClean="0"/>
              <a:t>loads were placed on the bridge </a:t>
            </a:r>
            <a:r>
              <a:rPr lang="en-US" sz="1200" dirty="0"/>
              <a:t>in order to validate the predictions of the </a:t>
            </a:r>
            <a:r>
              <a:rPr lang="en-US" sz="1200" dirty="0" smtClean="0"/>
              <a:t>refined </a:t>
            </a:r>
            <a:r>
              <a:rPr lang="en-US" sz="1200" dirty="0"/>
              <a:t>FE model. The load was applied in several configurations using two 36 ton tri-axle dump </a:t>
            </a:r>
            <a:r>
              <a:rPr lang="en-US" sz="1200" dirty="0" smtClean="0"/>
              <a:t>trucks. The girders on the bascule span were deemed to be the most critical members of the structure and therefore were the selected recipients of testing. Each </a:t>
            </a:r>
            <a:r>
              <a:rPr lang="en-US" sz="1200" dirty="0"/>
              <a:t>bascule girder was instrumented to track the critical strain responses </a:t>
            </a:r>
            <a:r>
              <a:rPr lang="en-US" sz="1200" dirty="0" smtClean="0"/>
              <a:t>under </a:t>
            </a:r>
            <a:r>
              <a:rPr lang="en-US" sz="1200" dirty="0"/>
              <a:t>the applied loads. </a:t>
            </a:r>
          </a:p>
        </p:txBody>
      </p:sp>
      <p:sp>
        <p:nvSpPr>
          <p:cNvPr id="4" name="Content Placeholder 2"/>
          <p:cNvSpPr txBox="1">
            <a:spLocks/>
          </p:cNvSpPr>
          <p:nvPr/>
        </p:nvSpPr>
        <p:spPr>
          <a:xfrm>
            <a:off x="228600" y="2819400"/>
            <a:ext cx="7315200" cy="102870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600" dirty="0" smtClean="0"/>
              <a:t>Methods</a:t>
            </a:r>
          </a:p>
          <a:p>
            <a:pPr marL="0" indent="0" algn="just">
              <a:buNone/>
            </a:pPr>
            <a:r>
              <a:rPr lang="en-US" sz="1200" dirty="0" smtClean="0"/>
              <a:t>Visual </a:t>
            </a:r>
            <a:r>
              <a:rPr lang="en-US" sz="1200" dirty="0"/>
              <a:t>inspection </a:t>
            </a:r>
            <a:r>
              <a:rPr lang="en-US" sz="1200" dirty="0" smtClean="0"/>
              <a:t>reports indicated that </a:t>
            </a:r>
            <a:r>
              <a:rPr lang="en-US" sz="1200" dirty="0"/>
              <a:t>the north leaf of the bascule span exhibited more significant deterioration and </a:t>
            </a:r>
            <a:r>
              <a:rPr lang="en-US" sz="1200" dirty="0" smtClean="0"/>
              <a:t>was therefore selected to receive a denser instrumentation distribution. The </a:t>
            </a:r>
            <a:r>
              <a:rPr lang="en-US" sz="1200" dirty="0"/>
              <a:t>general goal of the instrumentation was twofold: (1) identify and quantify the load sharing of the four bascule girders to inform the performance of both the live load bearings and the magnitude of shear transfer between the spans, and (2) quantify the strain distributions within the most deteriorated elements to identify whether strain compatibility exists. Given the objectives and the budget constraints, the north leaf was instrumented with 22 strain gages, while the south leaf was instrumented using 10 strain gages. </a:t>
            </a: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smtClean="0"/>
          </a:p>
          <a:p>
            <a:pPr marL="0" indent="0" algn="just">
              <a:buNone/>
            </a:pPr>
            <a:r>
              <a:rPr lang="en-US" sz="1200" dirty="0"/>
              <a:t>The </a:t>
            </a:r>
            <a:r>
              <a:rPr lang="en-US" sz="1200" dirty="0" smtClean="0"/>
              <a:t>load </a:t>
            </a:r>
            <a:r>
              <a:rPr lang="en-US" sz="1200" dirty="0"/>
              <a:t>test was carried out </a:t>
            </a:r>
            <a:r>
              <a:rPr lang="en-US" sz="1200" dirty="0" smtClean="0"/>
              <a:t>with two tri-axle dump trucks. They were placed on the bridge with different fill levels and at several locations to provide incremental load levels from 18 tons (single truck) to 72 tons (two trucks). Before </a:t>
            </a:r>
            <a:r>
              <a:rPr lang="en-US" sz="1200" dirty="0"/>
              <a:t>the static cases were started, the trucks were run back and forth over the bridge with traffic to </a:t>
            </a:r>
            <a:r>
              <a:rPr lang="en-US" sz="1200" dirty="0" smtClean="0"/>
              <a:t>gather benchmark data of operational response </a:t>
            </a:r>
            <a:r>
              <a:rPr lang="en-US" sz="1200" dirty="0"/>
              <a:t>under moving loads and to ‘loosen’ up the bridge in case any appreciable stick-slip conditions existed. Next, traffic was stopped for 15 minute intervals and the static load cases were carried out</a:t>
            </a:r>
            <a:r>
              <a:rPr lang="en-US" sz="1200" dirty="0" smtClean="0"/>
              <a:t>. </a:t>
            </a:r>
            <a:r>
              <a:rPr lang="en-US" sz="1200" dirty="0"/>
              <a:t>Throughout the experimental program</a:t>
            </a:r>
            <a:r>
              <a:rPr lang="en-US" sz="1200" dirty="0" smtClean="0"/>
              <a:t>, strain levels were monitored to ensure the bridge remained safe and undamaged. The responses were well </a:t>
            </a:r>
            <a:r>
              <a:rPr lang="en-US" sz="1200" dirty="0"/>
              <a:t>within </a:t>
            </a:r>
            <a:r>
              <a:rPr lang="en-US" sz="1200" dirty="0" smtClean="0"/>
              <a:t>the expected </a:t>
            </a:r>
            <a:r>
              <a:rPr lang="en-US" sz="1200" dirty="0"/>
              <a:t>bounds and </a:t>
            </a:r>
            <a:r>
              <a:rPr lang="en-US" sz="1200" dirty="0" smtClean="0"/>
              <a:t>at levels consistent with the predictions of the refined </a:t>
            </a:r>
            <a:r>
              <a:rPr lang="en-US" sz="1200" dirty="0"/>
              <a:t>FE model. </a:t>
            </a: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r>
              <a:rPr lang="en-US" sz="1200" dirty="0" smtClean="0"/>
              <a:t>The </a:t>
            </a:r>
            <a:r>
              <a:rPr lang="en-US" sz="1200" dirty="0"/>
              <a:t>FE model was constructed based on measured bridge geometry and assumed material properties</a:t>
            </a:r>
            <a:r>
              <a:rPr lang="en-US" sz="1200" dirty="0" smtClean="0"/>
              <a:t>. The primary elements (main girders, floor beams, and deck) were modeled with 4-node quadrilateral shell elements. This allowed for accurate simulation of out-of-plane and torsional effects as well as allowed the measured deterioration to be accurately mapped to the model. The reported deterioration was included in the model by modifying the stiffness of elements in the regions of deterioration according the reported level of section loss. This </a:t>
            </a:r>
            <a:r>
              <a:rPr lang="en-US" sz="1200" dirty="0"/>
              <a:t>approach essentially reduces the moment of inertia and cross sectional area in accordance with the amount of section loss. For areas where 100% section loss was noted, </a:t>
            </a:r>
            <a:r>
              <a:rPr lang="en-US" sz="1200" dirty="0" smtClean="0"/>
              <a:t>entire </a:t>
            </a:r>
            <a:r>
              <a:rPr lang="en-US" sz="1200" dirty="0"/>
              <a:t>shell </a:t>
            </a:r>
            <a:r>
              <a:rPr lang="en-US" sz="1200" dirty="0" smtClean="0"/>
              <a:t>elements were removed in the corresponding region. The resulting model was further refined by calibrating it based on the test results.</a:t>
            </a:r>
          </a:p>
          <a:p>
            <a:pPr marL="0" indent="0" algn="just">
              <a:buNone/>
            </a:pPr>
            <a:endParaRPr lang="en-US" sz="1200" dirty="0"/>
          </a:p>
        </p:txBody>
      </p:sp>
      <p:grpSp>
        <p:nvGrpSpPr>
          <p:cNvPr id="7" name="Group 6"/>
          <p:cNvGrpSpPr/>
          <p:nvPr/>
        </p:nvGrpSpPr>
        <p:grpSpPr>
          <a:xfrm>
            <a:off x="211543" y="4572000"/>
            <a:ext cx="7349314" cy="2103120"/>
            <a:chOff x="76200" y="4630420"/>
            <a:chExt cx="7349314" cy="210312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630420"/>
              <a:ext cx="3892138" cy="210312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4630420"/>
              <a:ext cx="3463114" cy="2103120"/>
            </a:xfrm>
            <a:prstGeom prst="rect">
              <a:avLst/>
            </a:prstGeom>
          </p:spPr>
        </p:pic>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5673" y="8382000"/>
            <a:ext cx="3281054" cy="1828800"/>
          </a:xfrm>
          <a:prstGeom prst="rect">
            <a:avLst/>
          </a:prstGeom>
        </p:spPr>
      </p:pic>
      <p:grpSp>
        <p:nvGrpSpPr>
          <p:cNvPr id="9" name="Group 8"/>
          <p:cNvGrpSpPr>
            <a:grpSpLocks noChangeAspect="1"/>
          </p:cNvGrpSpPr>
          <p:nvPr/>
        </p:nvGrpSpPr>
        <p:grpSpPr>
          <a:xfrm>
            <a:off x="1225233" y="12001500"/>
            <a:ext cx="5321934" cy="1554480"/>
            <a:chOff x="977901" y="12001500"/>
            <a:chExt cx="6261099" cy="1828800"/>
          </a:xfrm>
        </p:grpSpPr>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8012" y="12001500"/>
              <a:ext cx="3470988"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7901" y="12001500"/>
              <a:ext cx="2650603"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229928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8600" y="519545"/>
            <a:ext cx="6995160" cy="1004455"/>
          </a:xfrm>
          <a:prstGeom prst="rect">
            <a:avLst/>
          </a:prstGeom>
        </p:spPr>
        <p:txBody>
          <a:bodyP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z="3200" dirty="0"/>
              <a:t>Case Study</a:t>
            </a:r>
            <a:r>
              <a:rPr lang="en-US" sz="3200"/>
              <a:t>: </a:t>
            </a:r>
            <a:r>
              <a:rPr lang="en-US" sz="3200"/>
              <a:t>End-of-Life Performance</a:t>
            </a:r>
            <a:r>
              <a:rPr lang="en-US" dirty="0" smtClean="0"/>
              <a:t/>
            </a:r>
            <a:br>
              <a:rPr lang="en-US" dirty="0" smtClean="0"/>
            </a:br>
            <a:r>
              <a:rPr lang="en-US" sz="2200" dirty="0" smtClean="0"/>
              <a:t>Results &amp; Conclusions</a:t>
            </a:r>
            <a:endParaRPr lang="en-US" sz="2200" dirty="0"/>
          </a:p>
        </p:txBody>
      </p:sp>
      <p:sp>
        <p:nvSpPr>
          <p:cNvPr id="3" name="Content Placeholder 2"/>
          <p:cNvSpPr txBox="1">
            <a:spLocks/>
          </p:cNvSpPr>
          <p:nvPr/>
        </p:nvSpPr>
        <p:spPr>
          <a:xfrm>
            <a:off x="228600" y="1447800"/>
            <a:ext cx="7315200" cy="9296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smtClean="0"/>
              <a:t>Comparison of strain readings at the </a:t>
            </a:r>
            <a:r>
              <a:rPr lang="en-US" sz="1200" dirty="0"/>
              <a:t>different </a:t>
            </a:r>
            <a:r>
              <a:rPr lang="en-US" sz="1200" dirty="0" smtClean="0"/>
              <a:t>load levels revealed that the bridge behaved linearly throughout </a:t>
            </a:r>
            <a:r>
              <a:rPr lang="en-US" sz="1200" dirty="0"/>
              <a:t>the entire test. </a:t>
            </a:r>
            <a:r>
              <a:rPr lang="en-US" sz="1200" dirty="0" smtClean="0"/>
              <a:t>Furthermore, it was found that all instrumented cross sections exhibited a linear distribution of strain, indicating that in spite of the heavy deterioration, strain compatibility was maintained through the web. Furthermore, strain readings confirmed that shear transfer was occurring through the mechanism that locks the two bascules together when fully closed. </a:t>
            </a:r>
          </a:p>
          <a:p>
            <a:pPr marL="0" indent="0" algn="just">
              <a:buNone/>
            </a:pPr>
            <a:endParaRPr lang="en-US" sz="1200" dirty="0"/>
          </a:p>
          <a:p>
            <a:pPr marL="0" indent="0" algn="just">
              <a:buNone/>
            </a:pPr>
            <a:endParaRPr lang="en-US" sz="1200" dirty="0"/>
          </a:p>
          <a:p>
            <a:pPr marL="0" indent="0" algn="just">
              <a:buNone/>
            </a:pPr>
            <a:endParaRPr lang="en-US" sz="1200" dirty="0" smtClean="0"/>
          </a:p>
          <a:p>
            <a:pPr marL="0" indent="0" algn="just">
              <a:buNone/>
            </a:pPr>
            <a:endParaRPr lang="en-US" sz="1200" dirty="0" smtClean="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r>
              <a:rPr lang="en-US" sz="1200" dirty="0" smtClean="0"/>
              <a:t>The FE model was initially calibrated using strain readings from operational monitoring. Following </a:t>
            </a:r>
            <a:r>
              <a:rPr lang="en-US" sz="1200" dirty="0"/>
              <a:t>the conclusion of the static truck load test, the strain readings from the test were compared with the values obtained with the refined FE model. The measured strains/stresses compared reasonably well and demonstrated that the FE model in all cases was </a:t>
            </a:r>
            <a:r>
              <a:rPr lang="en-US" sz="1200" dirty="0" smtClean="0"/>
              <a:t>conservative, and no further modifications of the FE model were required. </a:t>
            </a:r>
            <a:r>
              <a:rPr lang="en-US" sz="1200" dirty="0"/>
              <a:t>This observed conservatism is likely a result of geometric simplifications made during the construction of the FE model. Specifically, the refined FE model neglected the contribution of the vertical </a:t>
            </a:r>
            <a:r>
              <a:rPr lang="en-US" sz="1200" dirty="0" smtClean="0"/>
              <a:t>stiffeners on the girders and the contribution </a:t>
            </a:r>
            <a:r>
              <a:rPr lang="en-US" sz="1200" dirty="0"/>
              <a:t>of the bridge railing and sidewalks</a:t>
            </a:r>
            <a:r>
              <a:rPr lang="en-US" sz="1200" dirty="0" smtClean="0"/>
              <a:t>.</a:t>
            </a:r>
          </a:p>
          <a:p>
            <a:pPr marL="0" indent="0" algn="just">
              <a:buNone/>
            </a:pPr>
            <a:r>
              <a:rPr lang="en-US" sz="1200" dirty="0" smtClean="0"/>
              <a:t>Load ratings, utilizing the experimental load test results, were calculated in accordance with the guidelines presented in NCHRP report 234 “</a:t>
            </a:r>
            <a:r>
              <a:rPr lang="en-US" sz="1200" i="1" dirty="0" smtClean="0"/>
              <a:t>Manual for Bridge Rating through Load Testing</a:t>
            </a:r>
            <a:r>
              <a:rPr lang="en-US" sz="1200" dirty="0" smtClean="0"/>
              <a:t>” (1998). This approach utilizes a ratio of “theoretical” strain and measured strain. This ratio is then modified by a series of empirical factors that takes into account the frequency of visual inspection, fracture critical details, extrapolation of test results to higher loads, and the engineer’s knowledge of the behavior of the structure and their evaluation and explanation of the load test results.</a:t>
            </a:r>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smtClean="0"/>
          </a:p>
          <a:p>
            <a:pPr marL="0" indent="0" algn="just">
              <a:buNone/>
            </a:pPr>
            <a:endParaRPr lang="en-US" sz="1200" dirty="0"/>
          </a:p>
          <a:p>
            <a:pPr marL="0" indent="0" algn="just">
              <a:buNone/>
            </a:pPr>
            <a:r>
              <a:rPr lang="en-US" sz="1200" dirty="0" smtClean="0"/>
              <a:t>To more completely bound the structural behavior of this bridge, an </a:t>
            </a:r>
            <a:r>
              <a:rPr lang="en-US" sz="1200" dirty="0"/>
              <a:t>extreme case of structural deterioration was simulated by removing the webs of a section of the bascule girders and representing only the flanges and </a:t>
            </a:r>
            <a:r>
              <a:rPr lang="en-US" sz="1200" dirty="0" smtClean="0"/>
              <a:t>stiffeners (</a:t>
            </a:r>
            <a:r>
              <a:rPr lang="en-US" sz="1200" dirty="0" err="1" smtClean="0"/>
              <a:t>Vierendeel</a:t>
            </a:r>
            <a:r>
              <a:rPr lang="en-US" sz="1200" dirty="0" smtClean="0"/>
              <a:t> truss). </a:t>
            </a:r>
            <a:r>
              <a:rPr lang="en-US" sz="1200" dirty="0"/>
              <a:t>The analyses with this </a:t>
            </a:r>
            <a:r>
              <a:rPr lang="en-US" sz="1200" dirty="0" smtClean="0"/>
              <a:t>model </a:t>
            </a:r>
            <a:r>
              <a:rPr lang="en-US" sz="1200" dirty="0"/>
              <a:t>revealed that even as a </a:t>
            </a:r>
            <a:r>
              <a:rPr lang="en-US" sz="1200" dirty="0" err="1"/>
              <a:t>Vierendeel</a:t>
            </a:r>
            <a:r>
              <a:rPr lang="en-US" sz="1200" dirty="0"/>
              <a:t> truss, the main girders were able to carry two 30 ton trucks </a:t>
            </a:r>
            <a:r>
              <a:rPr lang="en-US" sz="1200" dirty="0" smtClean="0"/>
              <a:t>(without any </a:t>
            </a:r>
            <a:r>
              <a:rPr lang="en-US" sz="1200" dirty="0"/>
              <a:t>load and resistance </a:t>
            </a:r>
            <a:r>
              <a:rPr lang="en-US" sz="1200" dirty="0" smtClean="0"/>
              <a:t>factors).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2514600"/>
            <a:ext cx="2852117" cy="2286000"/>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173" y="2514600"/>
            <a:ext cx="3942627"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 6"/>
          <p:cNvGraphicFramePr>
            <a:graphicFrameLocks noGrp="1"/>
          </p:cNvGraphicFramePr>
          <p:nvPr>
            <p:extLst>
              <p:ext uri="{D42A27DB-BD31-4B8C-83A1-F6EECF244321}">
                <p14:modId xmlns:p14="http://schemas.microsoft.com/office/powerpoint/2010/main" val="452492533"/>
              </p:ext>
            </p:extLst>
          </p:nvPr>
        </p:nvGraphicFramePr>
        <p:xfrm>
          <a:off x="1700816" y="7620000"/>
          <a:ext cx="4370769" cy="2209800"/>
        </p:xfrm>
        <a:graphic>
          <a:graphicData uri="http://schemas.openxmlformats.org/drawingml/2006/table">
            <a:tbl>
              <a:tblPr firstCol="1">
                <a:tableStyleId>{5C22544A-7EE6-4342-B048-85BDC9FD1C3A}</a:tableStyleId>
              </a:tblPr>
              <a:tblGrid>
                <a:gridCol w="662609"/>
                <a:gridCol w="1175716"/>
                <a:gridCol w="828675"/>
                <a:gridCol w="817907"/>
                <a:gridCol w="885862"/>
              </a:tblGrid>
              <a:tr h="174625">
                <a:tc>
                  <a:txBody>
                    <a:bodyPr/>
                    <a:lstStyle/>
                    <a:p>
                      <a:pPr algn="l" fontAlgn="b"/>
                      <a:endParaRPr lang="en-US" sz="1400" b="0" i="0" u="none" strike="noStrike" dirty="0">
                        <a:solidFill>
                          <a:srgbClr val="000000"/>
                        </a:solidFill>
                        <a:effectLst/>
                        <a:latin typeface="Calibri"/>
                      </a:endParaRPr>
                    </a:p>
                  </a:txBody>
                  <a:tcPr marL="7620" marR="7620" marT="7620" marB="0" anchor="b">
                    <a:noFill/>
                  </a:tcPr>
                </a:tc>
                <a:tc>
                  <a:txBody>
                    <a:bodyPr/>
                    <a:lstStyle/>
                    <a:p>
                      <a:pPr algn="l" fontAlgn="b"/>
                      <a:endParaRPr lang="en-US" sz="1400" b="0" i="0" u="none" strike="noStrike" dirty="0">
                        <a:solidFill>
                          <a:srgbClr val="000000"/>
                        </a:solidFill>
                        <a:effectLst/>
                        <a:latin typeface="Calibri"/>
                      </a:endParaRPr>
                    </a:p>
                  </a:txBody>
                  <a:tcPr marL="7620" marR="7620" marT="7620" marB="0" anchor="b">
                    <a:lnR w="12700" cmpd="sng">
                      <a:noFill/>
                    </a:lnR>
                    <a:noFill/>
                  </a:tcPr>
                </a:tc>
                <a:tc gridSpan="2">
                  <a:txBody>
                    <a:bodyPr/>
                    <a:lstStyle/>
                    <a:p>
                      <a:pPr algn="ctr" fontAlgn="b"/>
                      <a:r>
                        <a:rPr lang="en-US" sz="1400" u="none" strike="noStrike" dirty="0">
                          <a:effectLst/>
                        </a:rPr>
                        <a:t>LRFR with Refined FE</a:t>
                      </a:r>
                      <a:endParaRPr lang="en-US" sz="1400" b="0" i="0" u="none" strike="noStrike" dirty="0">
                        <a:solidFill>
                          <a:srgbClr val="000000"/>
                        </a:solidFill>
                        <a:effectLst/>
                        <a:latin typeface="Calibri"/>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tc rowSpan="2">
                  <a:txBody>
                    <a:bodyPr/>
                    <a:lstStyle/>
                    <a:p>
                      <a:pPr algn="ctr" fontAlgn="b"/>
                      <a:r>
                        <a:rPr lang="en-US" sz="1400" u="none" strike="noStrike" dirty="0">
                          <a:effectLst/>
                        </a:rPr>
                        <a:t>NCHRP 1998</a:t>
                      </a:r>
                      <a:endParaRPr lang="en-US" sz="1400" b="0" i="0" u="none" strike="noStrike" dirty="0">
                        <a:solidFill>
                          <a:srgbClr val="000000"/>
                        </a:solidFill>
                        <a:effectLst/>
                        <a:latin typeface="Calibri"/>
                      </a:endParaRPr>
                    </a:p>
                  </a:txBody>
                  <a:tcPr marL="7620" marR="7620" marT="762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fontAlgn="b"/>
                      <a:endParaRPr lang="en-US" sz="1400" b="0" i="0" u="none" strike="noStrike">
                        <a:solidFill>
                          <a:srgbClr val="000000"/>
                        </a:solidFill>
                        <a:effectLst/>
                        <a:latin typeface="Calibri"/>
                      </a:endParaRPr>
                    </a:p>
                  </a:txBody>
                  <a:tcPr marL="7620" marR="7620" marT="7620" marB="0" anchor="b">
                    <a:noFill/>
                  </a:tcPr>
                </a:tc>
                <a:tc>
                  <a:txBody>
                    <a:bodyPr/>
                    <a:lstStyle/>
                    <a:p>
                      <a:pPr algn="l" fontAlgn="b"/>
                      <a:endParaRPr lang="en-US" sz="1400" b="0" i="0" u="none" strike="noStrike" dirty="0">
                        <a:solidFill>
                          <a:srgbClr val="000000"/>
                        </a:solidFill>
                        <a:effectLst/>
                        <a:latin typeface="Calibri"/>
                      </a:endParaRPr>
                    </a:p>
                  </a:txBody>
                  <a:tcPr marL="7620" marR="7620" marT="7620" marB="0" anchor="b">
                    <a:lnR w="12700" cmpd="sng">
                      <a:noFill/>
                    </a:lnR>
                    <a:noFill/>
                  </a:tcPr>
                </a:tc>
                <a:tc>
                  <a:txBody>
                    <a:bodyPr/>
                    <a:lstStyle/>
                    <a:p>
                      <a:pPr algn="ctr" fontAlgn="b"/>
                      <a:r>
                        <a:rPr lang="en-US" sz="1400" u="none" strike="noStrike" dirty="0">
                          <a:effectLst/>
                        </a:rPr>
                        <a:t>IM = 1.33</a:t>
                      </a:r>
                      <a:endParaRPr lang="en-US" sz="1400" b="0" i="0" u="none" strike="noStrike" dirty="0">
                        <a:solidFill>
                          <a:srgbClr val="000000"/>
                        </a:solidFill>
                        <a:effectLst/>
                        <a:latin typeface="Calibri"/>
                      </a:endParaRPr>
                    </a:p>
                  </a:txBody>
                  <a:tcPr marL="7620" marR="7620" marT="762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u="none" strike="noStrike" dirty="0">
                          <a:effectLst/>
                        </a:rPr>
                        <a:t>IM = 2.0</a:t>
                      </a:r>
                      <a:endParaRPr lang="en-US" sz="1400" b="0" i="0" u="none" strike="noStrike" dirty="0">
                        <a:solidFill>
                          <a:srgbClr val="000000"/>
                        </a:solidFill>
                        <a:effectLst/>
                        <a:latin typeface="Calibri"/>
                      </a:endParaRPr>
                    </a:p>
                  </a:txBody>
                  <a:tcPr marL="7620" marR="7620" marT="762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fontAlgn="b"/>
                      <a:endParaRPr lang="en-US" sz="1400" b="0" i="0" u="none" strike="noStrike" dirty="0">
                        <a:solidFill>
                          <a:srgbClr val="000000"/>
                        </a:solidFill>
                        <a:effectLst/>
                        <a:latin typeface="Calibri"/>
                      </a:endParaRPr>
                    </a:p>
                  </a:txBody>
                  <a:tcPr marL="7620" marR="7620" marT="7620" marB="0" anchor="b"/>
                </a:tc>
              </a:tr>
              <a:tr h="182880">
                <a:tc gridSpan="2">
                  <a:txBody>
                    <a:bodyPr/>
                    <a:lstStyle/>
                    <a:p>
                      <a:pPr algn="l" fontAlgn="b"/>
                      <a:r>
                        <a:rPr lang="en-US" sz="1400" u="none" strike="noStrike">
                          <a:effectLst/>
                        </a:rPr>
                        <a:t>NW Bascule Girder</a:t>
                      </a:r>
                      <a:endParaRPr lang="en-US" sz="1400" b="0" i="0" u="none" strike="noStrike">
                        <a:solidFill>
                          <a:srgbClr val="000000"/>
                        </a:solidFill>
                        <a:effectLst/>
                        <a:latin typeface="Calibri"/>
                      </a:endParaRPr>
                    </a:p>
                  </a:txBody>
                  <a:tcPr marL="7620" marR="7620" marT="7620" marB="0" anchor="b"/>
                </a:tc>
                <a:tc hMerge="1">
                  <a:txBody>
                    <a:bodyPr/>
                    <a:lstStyle/>
                    <a:p>
                      <a:endParaRPr lang="en-US"/>
                    </a:p>
                  </a:txBody>
                  <a:tcPr/>
                </a:tc>
                <a:tc>
                  <a:txBody>
                    <a:bodyPr/>
                    <a:lstStyle/>
                    <a:p>
                      <a:pPr algn="ctr" fontAlgn="b"/>
                      <a:r>
                        <a:rPr lang="en-US" sz="1400" u="none" strike="noStrike" dirty="0">
                          <a:effectLst/>
                        </a:rPr>
                        <a:t>42</a:t>
                      </a:r>
                      <a:endParaRPr lang="en-US" sz="1400" b="0" i="0" u="none" strike="noStrike" dirty="0">
                        <a:solidFill>
                          <a:srgbClr val="000000"/>
                        </a:solidFill>
                        <a:effectLst/>
                        <a:latin typeface="Calibri"/>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rPr>
                        <a:t>28</a:t>
                      </a:r>
                      <a:endParaRPr lang="en-US" sz="1400" b="0" i="0" u="none" strike="noStrike" dirty="0">
                        <a:solidFill>
                          <a:srgbClr val="000000"/>
                        </a:solidFill>
                        <a:effectLst/>
                        <a:latin typeface="Calibri"/>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rPr>
                        <a:t>56</a:t>
                      </a:r>
                      <a:endParaRPr lang="en-US" sz="1400" b="0" i="0" u="none" strike="noStrike" dirty="0">
                        <a:solidFill>
                          <a:srgbClr val="000000"/>
                        </a:solidFill>
                        <a:effectLst/>
                        <a:latin typeface="Calibri"/>
                      </a:endParaRPr>
                    </a:p>
                  </a:txBody>
                  <a:tcPr marL="7620" marR="7620" marT="7620" marB="0" anchor="b">
                    <a:lnT w="12700" cap="flat" cmpd="sng" algn="ctr">
                      <a:solidFill>
                        <a:schemeClr val="tx1"/>
                      </a:solidFill>
                      <a:prstDash val="solid"/>
                      <a:round/>
                      <a:headEnd type="none" w="med" len="med"/>
                      <a:tailEnd type="none" w="med" len="med"/>
                    </a:lnT>
                  </a:tcPr>
                </a:tc>
              </a:tr>
              <a:tr h="182880">
                <a:tc gridSpan="2">
                  <a:txBody>
                    <a:bodyPr/>
                    <a:lstStyle/>
                    <a:p>
                      <a:pPr algn="l" fontAlgn="b"/>
                      <a:r>
                        <a:rPr lang="en-US" sz="1400" u="none" strike="noStrike">
                          <a:effectLst/>
                        </a:rPr>
                        <a:t>NE Bascule Girder</a:t>
                      </a:r>
                      <a:endParaRPr lang="en-US" sz="1400" b="0" i="0" u="none" strike="noStrike">
                        <a:solidFill>
                          <a:srgbClr val="000000"/>
                        </a:solidFill>
                        <a:effectLst/>
                        <a:latin typeface="Calibri"/>
                      </a:endParaRPr>
                    </a:p>
                  </a:txBody>
                  <a:tcPr marL="7620" marR="7620" marT="7620" marB="0" anchor="b"/>
                </a:tc>
                <a:tc hMerge="1">
                  <a:txBody>
                    <a:bodyPr/>
                    <a:lstStyle/>
                    <a:p>
                      <a:endParaRPr lang="en-US"/>
                    </a:p>
                  </a:txBody>
                  <a:tcPr/>
                </a:tc>
                <a:tc>
                  <a:txBody>
                    <a:bodyPr/>
                    <a:lstStyle/>
                    <a:p>
                      <a:pPr algn="ctr" fontAlgn="b"/>
                      <a:r>
                        <a:rPr lang="en-US" sz="1400" u="none" strike="noStrike">
                          <a:effectLst/>
                        </a:rPr>
                        <a:t>53</a:t>
                      </a:r>
                      <a:endParaRPr lang="en-US" sz="1400" b="0" i="0" u="none" strike="noStrike">
                        <a:solidFill>
                          <a:srgbClr val="000000"/>
                        </a:solidFill>
                        <a:effectLst/>
                        <a:latin typeface="Calibri"/>
                      </a:endParaRPr>
                    </a:p>
                  </a:txBody>
                  <a:tcPr marL="7620" marR="7620" marT="7620" marB="0" anchor="b"/>
                </a:tc>
                <a:tc>
                  <a:txBody>
                    <a:bodyPr/>
                    <a:lstStyle/>
                    <a:p>
                      <a:pPr algn="ctr" fontAlgn="b"/>
                      <a:r>
                        <a:rPr lang="en-US" sz="1400" u="none" strike="noStrike" dirty="0">
                          <a:effectLst/>
                        </a:rPr>
                        <a:t>35</a:t>
                      </a:r>
                      <a:endParaRPr lang="en-US" sz="1400" b="0" i="0" u="none" strike="noStrike" dirty="0">
                        <a:solidFill>
                          <a:srgbClr val="000000"/>
                        </a:solidFill>
                        <a:effectLst/>
                        <a:latin typeface="Calibri"/>
                      </a:endParaRPr>
                    </a:p>
                  </a:txBody>
                  <a:tcPr marL="7620" marR="7620" marT="7620" marB="0" anchor="b"/>
                </a:tc>
                <a:tc>
                  <a:txBody>
                    <a:bodyPr/>
                    <a:lstStyle/>
                    <a:p>
                      <a:pPr algn="ctr" fontAlgn="b"/>
                      <a:r>
                        <a:rPr lang="en-US" sz="1400" u="none" strike="noStrike" dirty="0">
                          <a:effectLst/>
                        </a:rPr>
                        <a:t>55</a:t>
                      </a:r>
                      <a:endParaRPr lang="en-US" sz="1400" b="0" i="0" u="none" strike="noStrike" dirty="0">
                        <a:solidFill>
                          <a:srgbClr val="000000"/>
                        </a:solidFill>
                        <a:effectLst/>
                        <a:latin typeface="Calibri"/>
                      </a:endParaRPr>
                    </a:p>
                  </a:txBody>
                  <a:tcPr marL="7620" marR="7620" marT="7620" marB="0" anchor="b"/>
                </a:tc>
              </a:tr>
              <a:tr h="182880">
                <a:tc gridSpan="2">
                  <a:txBody>
                    <a:bodyPr/>
                    <a:lstStyle/>
                    <a:p>
                      <a:pPr algn="l" fontAlgn="b"/>
                      <a:r>
                        <a:rPr lang="en-US" sz="1400" u="none" strike="noStrike">
                          <a:effectLst/>
                        </a:rPr>
                        <a:t>SW Bascule Girder</a:t>
                      </a:r>
                      <a:endParaRPr lang="en-US" sz="1400" b="0" i="0" u="none" strike="noStrike">
                        <a:solidFill>
                          <a:srgbClr val="000000"/>
                        </a:solidFill>
                        <a:effectLst/>
                        <a:latin typeface="Calibri"/>
                      </a:endParaRPr>
                    </a:p>
                  </a:txBody>
                  <a:tcPr marL="7620" marR="7620" marT="7620" marB="0" anchor="b"/>
                </a:tc>
                <a:tc hMerge="1">
                  <a:txBody>
                    <a:bodyPr/>
                    <a:lstStyle/>
                    <a:p>
                      <a:endParaRPr lang="en-US"/>
                    </a:p>
                  </a:txBody>
                  <a:tcPr/>
                </a:tc>
                <a:tc>
                  <a:txBody>
                    <a:bodyPr/>
                    <a:lstStyle/>
                    <a:p>
                      <a:pPr algn="ctr" fontAlgn="b"/>
                      <a:r>
                        <a:rPr lang="en-US" sz="1400" u="none" strike="noStrike" dirty="0">
                          <a:effectLst/>
                        </a:rPr>
                        <a:t>53</a:t>
                      </a:r>
                      <a:endParaRPr lang="en-US" sz="1400" b="0" i="0" u="none" strike="noStrike" dirty="0">
                        <a:solidFill>
                          <a:srgbClr val="000000"/>
                        </a:solidFill>
                        <a:effectLst/>
                        <a:latin typeface="Calibri"/>
                      </a:endParaRPr>
                    </a:p>
                  </a:txBody>
                  <a:tcPr marL="7620" marR="7620" marT="7620" marB="0" anchor="b"/>
                </a:tc>
                <a:tc>
                  <a:txBody>
                    <a:bodyPr/>
                    <a:lstStyle/>
                    <a:p>
                      <a:pPr algn="ctr" fontAlgn="b"/>
                      <a:r>
                        <a:rPr lang="en-US" sz="1400" u="none" strike="noStrike" dirty="0">
                          <a:effectLst/>
                        </a:rPr>
                        <a:t>35</a:t>
                      </a:r>
                      <a:endParaRPr lang="en-US" sz="1400" b="0" i="0" u="none" strike="noStrike" dirty="0">
                        <a:solidFill>
                          <a:srgbClr val="000000"/>
                        </a:solidFill>
                        <a:effectLst/>
                        <a:latin typeface="Calibri"/>
                      </a:endParaRPr>
                    </a:p>
                  </a:txBody>
                  <a:tcPr marL="7620" marR="7620" marT="7620" marB="0" anchor="b"/>
                </a:tc>
                <a:tc>
                  <a:txBody>
                    <a:bodyPr/>
                    <a:lstStyle/>
                    <a:p>
                      <a:pPr algn="ctr" fontAlgn="b"/>
                      <a:r>
                        <a:rPr lang="en-US" sz="1400" u="none" strike="noStrike">
                          <a:effectLst/>
                        </a:rPr>
                        <a:t>91</a:t>
                      </a:r>
                      <a:endParaRPr lang="en-US" sz="1400" b="0" i="0" u="none" strike="noStrike">
                        <a:solidFill>
                          <a:srgbClr val="000000"/>
                        </a:solidFill>
                        <a:effectLst/>
                        <a:latin typeface="Calibri"/>
                      </a:endParaRPr>
                    </a:p>
                  </a:txBody>
                  <a:tcPr marL="7620" marR="7620" marT="7620" marB="0" anchor="b"/>
                </a:tc>
              </a:tr>
              <a:tr h="182880">
                <a:tc gridSpan="2">
                  <a:txBody>
                    <a:bodyPr/>
                    <a:lstStyle/>
                    <a:p>
                      <a:pPr algn="l" fontAlgn="b"/>
                      <a:r>
                        <a:rPr lang="en-US" sz="1400" u="none" strike="noStrike" dirty="0">
                          <a:effectLst/>
                        </a:rPr>
                        <a:t>SE Bascule Girder</a:t>
                      </a:r>
                      <a:endParaRPr lang="en-US" sz="1400" b="0" i="0" u="none" strike="noStrike" dirty="0">
                        <a:solidFill>
                          <a:srgbClr val="000000"/>
                        </a:solidFill>
                        <a:effectLst/>
                        <a:latin typeface="Calibri"/>
                      </a:endParaRPr>
                    </a:p>
                  </a:txBody>
                  <a:tcPr marL="7620" marR="7620" marT="7620" marB="0" anchor="b"/>
                </a:tc>
                <a:tc hMerge="1">
                  <a:txBody>
                    <a:bodyPr/>
                    <a:lstStyle/>
                    <a:p>
                      <a:endParaRPr lang="en-US"/>
                    </a:p>
                  </a:txBody>
                  <a:tcPr/>
                </a:tc>
                <a:tc>
                  <a:txBody>
                    <a:bodyPr/>
                    <a:lstStyle/>
                    <a:p>
                      <a:pPr algn="ctr" fontAlgn="b"/>
                      <a:r>
                        <a:rPr lang="en-US" sz="1400" u="none" strike="noStrike">
                          <a:effectLst/>
                        </a:rPr>
                        <a:t>71</a:t>
                      </a:r>
                      <a:endParaRPr lang="en-US" sz="1400" b="0" i="0" u="none" strike="noStrike">
                        <a:solidFill>
                          <a:srgbClr val="000000"/>
                        </a:solidFill>
                        <a:effectLst/>
                        <a:latin typeface="Calibri"/>
                      </a:endParaRPr>
                    </a:p>
                  </a:txBody>
                  <a:tcPr marL="7620" marR="7620" marT="7620" marB="0" anchor="b"/>
                </a:tc>
                <a:tc>
                  <a:txBody>
                    <a:bodyPr/>
                    <a:lstStyle/>
                    <a:p>
                      <a:pPr algn="ctr" fontAlgn="b"/>
                      <a:r>
                        <a:rPr lang="en-US" sz="1400" u="none" strike="noStrike" dirty="0">
                          <a:effectLst/>
                        </a:rPr>
                        <a:t>46</a:t>
                      </a:r>
                      <a:endParaRPr lang="en-US" sz="1400" b="0" i="0" u="none" strike="noStrike" dirty="0">
                        <a:solidFill>
                          <a:srgbClr val="000000"/>
                        </a:solidFill>
                        <a:effectLst/>
                        <a:latin typeface="Calibri"/>
                      </a:endParaRPr>
                    </a:p>
                  </a:txBody>
                  <a:tcPr marL="7620" marR="7620" marT="7620" marB="0" anchor="b"/>
                </a:tc>
                <a:tc>
                  <a:txBody>
                    <a:bodyPr/>
                    <a:lstStyle/>
                    <a:p>
                      <a:pPr algn="ctr" fontAlgn="b"/>
                      <a:r>
                        <a:rPr lang="en-US" sz="1400" u="none" strike="noStrike">
                          <a:effectLst/>
                        </a:rPr>
                        <a:t>115</a:t>
                      </a:r>
                      <a:endParaRPr lang="en-US" sz="1400" b="0" i="0" u="none" strike="noStrike">
                        <a:solidFill>
                          <a:srgbClr val="000000"/>
                        </a:solidFill>
                        <a:effectLst/>
                        <a:latin typeface="Calibri"/>
                      </a:endParaRPr>
                    </a:p>
                  </a:txBody>
                  <a:tcPr marL="7620" marR="7620" marT="7620" marB="0" anchor="b"/>
                </a:tc>
              </a:tr>
              <a:tr h="182880">
                <a:tc gridSpan="2">
                  <a:txBody>
                    <a:bodyPr/>
                    <a:lstStyle/>
                    <a:p>
                      <a:pPr algn="l" fontAlgn="b"/>
                      <a:r>
                        <a:rPr lang="en-US" sz="1400" u="none" strike="noStrike">
                          <a:effectLst/>
                        </a:rPr>
                        <a:t>North Leaf Floor beam 1</a:t>
                      </a:r>
                      <a:endParaRPr lang="en-US" sz="1400" b="0" i="0" u="none" strike="noStrike">
                        <a:solidFill>
                          <a:srgbClr val="000000"/>
                        </a:solidFill>
                        <a:effectLst/>
                        <a:latin typeface="Calibri"/>
                      </a:endParaRPr>
                    </a:p>
                  </a:txBody>
                  <a:tcPr marL="7620" marR="7620" marT="7620" marB="0" anchor="b"/>
                </a:tc>
                <a:tc hMerge="1">
                  <a:txBody>
                    <a:bodyPr/>
                    <a:lstStyle/>
                    <a:p>
                      <a:endParaRPr lang="en-US"/>
                    </a:p>
                  </a:txBody>
                  <a:tcPr/>
                </a:tc>
                <a:tc>
                  <a:txBody>
                    <a:bodyPr/>
                    <a:lstStyle/>
                    <a:p>
                      <a:pPr algn="ctr" fontAlgn="b"/>
                      <a:r>
                        <a:rPr lang="en-US" sz="1400" u="none" strike="noStrike">
                          <a:effectLst/>
                        </a:rPr>
                        <a:t>30</a:t>
                      </a:r>
                      <a:endParaRPr lang="en-US" sz="1400" b="0" i="0" u="none" strike="noStrike">
                        <a:solidFill>
                          <a:srgbClr val="000000"/>
                        </a:solidFill>
                        <a:effectLst/>
                        <a:latin typeface="Calibri"/>
                      </a:endParaRPr>
                    </a:p>
                  </a:txBody>
                  <a:tcPr marL="7620" marR="7620" marT="7620" marB="0" anchor="b"/>
                </a:tc>
                <a:tc>
                  <a:txBody>
                    <a:bodyPr/>
                    <a:lstStyle/>
                    <a:p>
                      <a:pPr algn="ctr" fontAlgn="b"/>
                      <a:r>
                        <a:rPr lang="en-US" sz="1400" u="none" strike="noStrike" dirty="0">
                          <a:effectLst/>
                        </a:rPr>
                        <a:t>20</a:t>
                      </a:r>
                      <a:endParaRPr lang="en-US" sz="1400" b="0" i="0" u="none" strike="noStrike" dirty="0">
                        <a:solidFill>
                          <a:srgbClr val="000000"/>
                        </a:solidFill>
                        <a:effectLst/>
                        <a:latin typeface="Calibri"/>
                      </a:endParaRPr>
                    </a:p>
                  </a:txBody>
                  <a:tcPr marL="7620" marR="7620" marT="7620" marB="0" anchor="b"/>
                </a:tc>
                <a:tc>
                  <a:txBody>
                    <a:bodyPr/>
                    <a:lstStyle/>
                    <a:p>
                      <a:pPr algn="ctr" fontAlgn="b"/>
                      <a:r>
                        <a:rPr lang="en-US" sz="1400" u="none" strike="noStrike" dirty="0">
                          <a:effectLst/>
                        </a:rPr>
                        <a:t>--</a:t>
                      </a:r>
                      <a:endParaRPr lang="en-US" sz="1400" b="0" i="0" u="none" strike="noStrike" dirty="0">
                        <a:solidFill>
                          <a:srgbClr val="000000"/>
                        </a:solidFill>
                        <a:effectLst/>
                        <a:latin typeface="Calibri"/>
                      </a:endParaRPr>
                    </a:p>
                  </a:txBody>
                  <a:tcPr marL="7620" marR="7620" marT="7620" marB="0" anchor="b"/>
                </a:tc>
              </a:tr>
              <a:tr h="182880">
                <a:tc gridSpan="2">
                  <a:txBody>
                    <a:bodyPr/>
                    <a:lstStyle/>
                    <a:p>
                      <a:pPr algn="l" fontAlgn="b"/>
                      <a:r>
                        <a:rPr lang="en-US" sz="1400" u="none" strike="noStrike">
                          <a:effectLst/>
                        </a:rPr>
                        <a:t>North Leaf Floor beam 2</a:t>
                      </a:r>
                      <a:endParaRPr lang="en-US" sz="1400" b="0" i="0" u="none" strike="noStrike">
                        <a:solidFill>
                          <a:srgbClr val="000000"/>
                        </a:solidFill>
                        <a:effectLst/>
                        <a:latin typeface="Calibri"/>
                      </a:endParaRPr>
                    </a:p>
                  </a:txBody>
                  <a:tcPr marL="7620" marR="7620" marT="7620" marB="0" anchor="b"/>
                </a:tc>
                <a:tc hMerge="1">
                  <a:txBody>
                    <a:bodyPr/>
                    <a:lstStyle/>
                    <a:p>
                      <a:endParaRPr lang="en-US"/>
                    </a:p>
                  </a:txBody>
                  <a:tcPr/>
                </a:tc>
                <a:tc>
                  <a:txBody>
                    <a:bodyPr/>
                    <a:lstStyle/>
                    <a:p>
                      <a:pPr algn="ctr" fontAlgn="b"/>
                      <a:r>
                        <a:rPr lang="en-US" sz="1400" u="none" strike="noStrike">
                          <a:effectLst/>
                        </a:rPr>
                        <a:t>34</a:t>
                      </a:r>
                      <a:endParaRPr lang="en-US" sz="1400" b="0" i="0" u="none" strike="noStrike">
                        <a:solidFill>
                          <a:srgbClr val="000000"/>
                        </a:solidFill>
                        <a:effectLst/>
                        <a:latin typeface="Calibri"/>
                      </a:endParaRPr>
                    </a:p>
                  </a:txBody>
                  <a:tcPr marL="7620" marR="7620" marT="7620" marB="0" anchor="b"/>
                </a:tc>
                <a:tc>
                  <a:txBody>
                    <a:bodyPr/>
                    <a:lstStyle/>
                    <a:p>
                      <a:pPr algn="ctr" fontAlgn="b"/>
                      <a:r>
                        <a:rPr lang="en-US" sz="1400" u="none" strike="noStrike">
                          <a:effectLst/>
                        </a:rPr>
                        <a:t>22</a:t>
                      </a:r>
                      <a:endParaRPr lang="en-US" sz="1400" b="0" i="0" u="none" strike="noStrike">
                        <a:solidFill>
                          <a:srgbClr val="000000"/>
                        </a:solidFill>
                        <a:effectLst/>
                        <a:latin typeface="Calibri"/>
                      </a:endParaRPr>
                    </a:p>
                  </a:txBody>
                  <a:tcPr marL="7620" marR="7620" marT="7620" marB="0" anchor="b"/>
                </a:tc>
                <a:tc>
                  <a:txBody>
                    <a:bodyPr/>
                    <a:lstStyle/>
                    <a:p>
                      <a:pPr algn="ctr" fontAlgn="b"/>
                      <a:r>
                        <a:rPr lang="en-US" sz="1400" u="none" strike="noStrike" dirty="0">
                          <a:effectLst/>
                        </a:rPr>
                        <a:t>--</a:t>
                      </a:r>
                      <a:endParaRPr lang="en-US" sz="1400" b="0" i="0" u="none" strike="noStrike" dirty="0">
                        <a:solidFill>
                          <a:srgbClr val="000000"/>
                        </a:solidFill>
                        <a:effectLst/>
                        <a:latin typeface="Calibri"/>
                      </a:endParaRPr>
                    </a:p>
                  </a:txBody>
                  <a:tcPr marL="7620" marR="7620" marT="7620" marB="0" anchor="b"/>
                </a:tc>
              </a:tr>
              <a:tr h="182880">
                <a:tc gridSpan="2">
                  <a:txBody>
                    <a:bodyPr/>
                    <a:lstStyle/>
                    <a:p>
                      <a:pPr algn="l" fontAlgn="b"/>
                      <a:r>
                        <a:rPr lang="en-US" sz="1400" u="none" strike="noStrike" dirty="0">
                          <a:effectLst/>
                        </a:rPr>
                        <a:t>North Leaf Floor beam 3</a:t>
                      </a:r>
                      <a:endParaRPr lang="en-US" sz="1400" b="0" i="0" u="none" strike="noStrike" dirty="0">
                        <a:solidFill>
                          <a:srgbClr val="000000"/>
                        </a:solidFill>
                        <a:effectLst/>
                        <a:latin typeface="Calibri"/>
                      </a:endParaRPr>
                    </a:p>
                  </a:txBody>
                  <a:tcPr marL="7620" marR="7620" marT="7620" marB="0" anchor="b"/>
                </a:tc>
                <a:tc hMerge="1">
                  <a:txBody>
                    <a:bodyPr/>
                    <a:lstStyle/>
                    <a:p>
                      <a:endParaRPr lang="en-US"/>
                    </a:p>
                  </a:txBody>
                  <a:tcPr/>
                </a:tc>
                <a:tc>
                  <a:txBody>
                    <a:bodyPr/>
                    <a:lstStyle/>
                    <a:p>
                      <a:pPr algn="ctr" fontAlgn="b"/>
                      <a:r>
                        <a:rPr lang="en-US" sz="1400" u="none" strike="noStrike">
                          <a:effectLst/>
                        </a:rPr>
                        <a:t>34</a:t>
                      </a:r>
                      <a:endParaRPr lang="en-US" sz="1400" b="0" i="0" u="none" strike="noStrike">
                        <a:solidFill>
                          <a:srgbClr val="000000"/>
                        </a:solidFill>
                        <a:effectLst/>
                        <a:latin typeface="Calibri"/>
                      </a:endParaRPr>
                    </a:p>
                  </a:txBody>
                  <a:tcPr marL="7620" marR="7620" marT="7620" marB="0" anchor="b"/>
                </a:tc>
                <a:tc>
                  <a:txBody>
                    <a:bodyPr/>
                    <a:lstStyle/>
                    <a:p>
                      <a:pPr algn="ctr" fontAlgn="b"/>
                      <a:r>
                        <a:rPr lang="en-US" sz="1400" u="none" strike="noStrike">
                          <a:effectLst/>
                        </a:rPr>
                        <a:t>22</a:t>
                      </a:r>
                      <a:endParaRPr lang="en-US" sz="1400" b="0" i="0" u="none" strike="noStrike">
                        <a:solidFill>
                          <a:srgbClr val="000000"/>
                        </a:solidFill>
                        <a:effectLst/>
                        <a:latin typeface="Calibri"/>
                      </a:endParaRPr>
                    </a:p>
                  </a:txBody>
                  <a:tcPr marL="7620" marR="7620" marT="7620" marB="0" anchor="b"/>
                </a:tc>
                <a:tc>
                  <a:txBody>
                    <a:bodyPr/>
                    <a:lstStyle/>
                    <a:p>
                      <a:pPr algn="ctr" fontAlgn="b"/>
                      <a:r>
                        <a:rPr lang="en-US" sz="1400" u="none" strike="noStrike" dirty="0">
                          <a:effectLst/>
                        </a:rPr>
                        <a:t>--</a:t>
                      </a:r>
                      <a:endParaRPr lang="en-US" sz="1400" b="0" i="0" u="none" strike="noStrike" dirty="0">
                        <a:solidFill>
                          <a:srgbClr val="000000"/>
                        </a:solidFill>
                        <a:effectLst/>
                        <a:latin typeface="Calibri"/>
                      </a:endParaRPr>
                    </a:p>
                  </a:txBody>
                  <a:tcPr marL="7620" marR="7620" marT="7620" marB="0" anchor="b"/>
                </a:tc>
              </a:tr>
              <a:tr h="182880">
                <a:tc gridSpan="2">
                  <a:txBody>
                    <a:bodyPr/>
                    <a:lstStyle/>
                    <a:p>
                      <a:pPr algn="l" fontAlgn="b"/>
                      <a:r>
                        <a:rPr lang="en-US" sz="1400" u="none" strike="noStrike" dirty="0">
                          <a:effectLst/>
                        </a:rPr>
                        <a:t>North Leaf Floor beam 4</a:t>
                      </a:r>
                      <a:endParaRPr lang="en-US" sz="1400" b="0" i="0" u="none" strike="noStrike" dirty="0">
                        <a:solidFill>
                          <a:srgbClr val="000000"/>
                        </a:solidFill>
                        <a:effectLst/>
                        <a:latin typeface="Calibri"/>
                      </a:endParaRPr>
                    </a:p>
                  </a:txBody>
                  <a:tcPr marL="7620" marR="7620" marT="7620" marB="0" anchor="b"/>
                </a:tc>
                <a:tc hMerge="1">
                  <a:txBody>
                    <a:bodyPr/>
                    <a:lstStyle/>
                    <a:p>
                      <a:endParaRPr lang="en-US"/>
                    </a:p>
                  </a:txBody>
                  <a:tcPr/>
                </a:tc>
                <a:tc>
                  <a:txBody>
                    <a:bodyPr/>
                    <a:lstStyle/>
                    <a:p>
                      <a:pPr algn="ctr" fontAlgn="b"/>
                      <a:r>
                        <a:rPr lang="en-US" sz="1400" u="none" strike="noStrike">
                          <a:effectLst/>
                        </a:rPr>
                        <a:t>31</a:t>
                      </a:r>
                      <a:endParaRPr lang="en-US" sz="1400" b="0" i="0" u="none" strike="noStrike">
                        <a:solidFill>
                          <a:srgbClr val="000000"/>
                        </a:solidFill>
                        <a:effectLst/>
                        <a:latin typeface="Calibri"/>
                      </a:endParaRPr>
                    </a:p>
                  </a:txBody>
                  <a:tcPr marL="7620" marR="7620" marT="7620" marB="0" anchor="b"/>
                </a:tc>
                <a:tc>
                  <a:txBody>
                    <a:bodyPr/>
                    <a:lstStyle/>
                    <a:p>
                      <a:pPr algn="ctr" fontAlgn="b"/>
                      <a:r>
                        <a:rPr lang="en-US" sz="1400" u="none" strike="noStrike">
                          <a:effectLst/>
                        </a:rPr>
                        <a:t>21</a:t>
                      </a:r>
                      <a:endParaRPr lang="en-US" sz="1400" b="0" i="0" u="none" strike="noStrike">
                        <a:solidFill>
                          <a:srgbClr val="000000"/>
                        </a:solidFill>
                        <a:effectLst/>
                        <a:latin typeface="Calibri"/>
                      </a:endParaRPr>
                    </a:p>
                  </a:txBody>
                  <a:tcPr marL="7620" marR="7620" marT="7620" marB="0" anchor="b"/>
                </a:tc>
                <a:tc>
                  <a:txBody>
                    <a:bodyPr/>
                    <a:lstStyle/>
                    <a:p>
                      <a:pPr algn="ctr" fontAlgn="b"/>
                      <a:r>
                        <a:rPr lang="en-US" sz="1400" u="none" strike="noStrike" dirty="0">
                          <a:effectLst/>
                        </a:rPr>
                        <a:t>--</a:t>
                      </a:r>
                      <a:endParaRPr lang="en-US" sz="1400" b="0" i="0" u="none" strike="noStrike" dirty="0">
                        <a:solidFill>
                          <a:srgbClr val="000000"/>
                        </a:solidFill>
                        <a:effectLst/>
                        <a:latin typeface="Calibri"/>
                      </a:endParaRPr>
                    </a:p>
                  </a:txBody>
                  <a:tcPr marL="7620" marR="7620" marT="7620" marB="0" anchor="b"/>
                </a:tc>
              </a:tr>
            </a:tbl>
          </a:graphicData>
        </a:graphic>
      </p:graphicFrame>
      <p:sp>
        <p:nvSpPr>
          <p:cNvPr id="8" name="Rectangle 7"/>
          <p:cNvSpPr/>
          <p:nvPr/>
        </p:nvSpPr>
        <p:spPr>
          <a:xfrm>
            <a:off x="228600" y="10991433"/>
            <a:ext cx="7315200" cy="2800767"/>
          </a:xfrm>
          <a:prstGeom prst="rect">
            <a:avLst/>
          </a:prstGeom>
        </p:spPr>
        <p:txBody>
          <a:bodyPr/>
          <a:lstStyle/>
          <a:p>
            <a:pPr algn="just">
              <a:spcBef>
                <a:spcPct val="20000"/>
              </a:spcBef>
              <a:buFont typeface="Arial" panose="020B0604020202020204" pitchFamily="34" charset="0"/>
              <a:buNone/>
            </a:pPr>
            <a:r>
              <a:rPr lang="en-US" sz="1600" dirty="0"/>
              <a:t>Summary</a:t>
            </a:r>
            <a:endParaRPr lang="en-US" sz="1600" dirty="0" smtClean="0"/>
          </a:p>
          <a:p>
            <a:pPr marL="171450" indent="-171450" algn="just">
              <a:spcBef>
                <a:spcPct val="20000"/>
              </a:spcBef>
              <a:buFont typeface="Arial" panose="020B0604020202020204" pitchFamily="34" charset="0"/>
              <a:buChar char="•"/>
            </a:pPr>
            <a:r>
              <a:rPr lang="en-US" sz="1200" dirty="0" smtClean="0"/>
              <a:t>The majority of deterioration evident on this bridge is located in the webs of members. In spite of this, experimentation and simulation have shown that the remaining material and stiffeners are still capable of  effectively transferring load to the flanges</a:t>
            </a:r>
            <a:r>
              <a:rPr lang="en-US" sz="1200" dirty="0"/>
              <a:t> (i.e. strain compatibility)</a:t>
            </a:r>
            <a:r>
              <a:rPr lang="en-US" sz="1200" dirty="0" smtClean="0"/>
              <a:t>. </a:t>
            </a:r>
          </a:p>
          <a:p>
            <a:pPr marL="171450" indent="-171450" algn="just">
              <a:spcBef>
                <a:spcPct val="20000"/>
              </a:spcBef>
              <a:buFont typeface="Arial" panose="020B0604020202020204" pitchFamily="34" charset="0"/>
              <a:buChar char="•"/>
            </a:pPr>
            <a:r>
              <a:rPr lang="en-US" sz="1200" dirty="0" smtClean="0"/>
              <a:t>The </a:t>
            </a:r>
            <a:r>
              <a:rPr lang="en-US" sz="1200" dirty="0"/>
              <a:t>safe load carrying capacity of the </a:t>
            </a:r>
            <a:r>
              <a:rPr lang="en-US" sz="1200" dirty="0" smtClean="0"/>
              <a:t>this bridge exceeded </a:t>
            </a:r>
            <a:r>
              <a:rPr lang="en-US" sz="1200" dirty="0"/>
              <a:t>25 tons. However, given the extensive </a:t>
            </a:r>
            <a:r>
              <a:rPr lang="en-US" sz="1200" dirty="0" smtClean="0"/>
              <a:t>deterioration, it was recommended </a:t>
            </a:r>
            <a:r>
              <a:rPr lang="en-US" sz="1200" dirty="0"/>
              <a:t>that the </a:t>
            </a:r>
            <a:r>
              <a:rPr lang="en-US" sz="1200" dirty="0" smtClean="0"/>
              <a:t>owner only </a:t>
            </a:r>
            <a:r>
              <a:rPr lang="en-US" sz="1200" dirty="0"/>
              <a:t>raise the posting to 10 tons until </a:t>
            </a:r>
            <a:r>
              <a:rPr lang="en-US" sz="1200" dirty="0" smtClean="0"/>
              <a:t>repairs were completed </a:t>
            </a:r>
            <a:r>
              <a:rPr lang="en-US" sz="1200" dirty="0"/>
              <a:t>and </a:t>
            </a:r>
            <a:r>
              <a:rPr lang="en-US" sz="1200" dirty="0" smtClean="0"/>
              <a:t>along-term </a:t>
            </a:r>
            <a:r>
              <a:rPr lang="en-US" sz="1200" dirty="0"/>
              <a:t>monitoring </a:t>
            </a:r>
            <a:r>
              <a:rPr lang="en-US" sz="1200" dirty="0" smtClean="0"/>
              <a:t>system was installed</a:t>
            </a:r>
            <a:r>
              <a:rPr lang="en-US" sz="1200" dirty="0"/>
              <a:t>. </a:t>
            </a:r>
            <a:endParaRPr lang="en-US" sz="1200" dirty="0" smtClean="0"/>
          </a:p>
          <a:p>
            <a:pPr marL="171450" indent="-171450" algn="just">
              <a:spcBef>
                <a:spcPct val="20000"/>
              </a:spcBef>
              <a:buFont typeface="Arial" panose="020B0604020202020204" pitchFamily="34" charset="0"/>
              <a:buChar char="•"/>
            </a:pPr>
            <a:r>
              <a:rPr lang="en-US" sz="1200" dirty="0"/>
              <a:t>This long term monitoring system should be design to (1) capture the influence and effectiveness of any repairs/retrofit during their installation, (2) track responses directly related to key </a:t>
            </a:r>
            <a:r>
              <a:rPr lang="en-US" sz="1200" dirty="0" smtClean="0"/>
              <a:t>vulnerabilities, </a:t>
            </a:r>
            <a:r>
              <a:rPr lang="en-US" sz="1200" dirty="0"/>
              <a:t>(3) capture the actual live load </a:t>
            </a:r>
            <a:r>
              <a:rPr lang="en-US" sz="1200" dirty="0" smtClean="0"/>
              <a:t>environment the </a:t>
            </a:r>
            <a:r>
              <a:rPr lang="en-US" sz="1200" dirty="0"/>
              <a:t>bridge is exposed to under normal operating conditions, and (4) develop a baseline of performance that can be used for comparative purposes for the rest of the life of the bridge.</a:t>
            </a:r>
          </a:p>
        </p:txBody>
      </p:sp>
    </p:spTree>
    <p:extLst>
      <p:ext uri="{BB962C8B-B14F-4D97-AF65-F5344CB8AC3E}">
        <p14:creationId xmlns:p14="http://schemas.microsoft.com/office/powerpoint/2010/main" val="2152805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NHC_041_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NHC_041_content</Template>
  <TotalTime>890</TotalTime>
  <Words>1453</Words>
  <Application>Microsoft Office PowerPoint</Application>
  <PresentationFormat>Custom</PresentationFormat>
  <Paragraphs>137</Paragraphs>
  <Slides>3</Slides>
  <Notes>1</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NHC_041_content</vt:lpstr>
      <vt:lpstr>PowerPoint Presentation</vt:lpstr>
      <vt:lpstr>PowerPoint Presentation</vt:lpstr>
      <vt:lpstr>PowerPoint Presentation</vt:lpstr>
    </vt:vector>
  </TitlesOfParts>
  <Company>Drexel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Braley</dc:creator>
  <cp:lastModifiedBy>John Braley</cp:lastModifiedBy>
  <cp:revision>45</cp:revision>
  <dcterms:created xsi:type="dcterms:W3CDTF">2018-08-01T20:36:24Z</dcterms:created>
  <dcterms:modified xsi:type="dcterms:W3CDTF">2018-08-28T17:04:09Z</dcterms:modified>
</cp:coreProperties>
</file>